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872" r:id="rId2"/>
    <p:sldMasterId id="2147483874" r:id="rId3"/>
    <p:sldMasterId id="2147483876" r:id="rId4"/>
    <p:sldMasterId id="2147483898" r:id="rId5"/>
    <p:sldMasterId id="2147483938" r:id="rId6"/>
    <p:sldMasterId id="2147483960" r:id="rId7"/>
    <p:sldMasterId id="2147483970" r:id="rId8"/>
    <p:sldMasterId id="2147483996" r:id="rId9"/>
    <p:sldMasterId id="2147484002" r:id="rId10"/>
    <p:sldMasterId id="2147484012" r:id="rId11"/>
    <p:sldMasterId id="2147484020" r:id="rId12"/>
    <p:sldMasterId id="2147484022" r:id="rId13"/>
    <p:sldMasterId id="2147484024" r:id="rId14"/>
  </p:sldMasterIdLst>
  <p:notesMasterIdLst>
    <p:notesMasterId r:id="rId58"/>
  </p:notesMasterIdLst>
  <p:handoutMasterIdLst>
    <p:handoutMasterId r:id="rId59"/>
  </p:handoutMasterIdLst>
  <p:sldIdLst>
    <p:sldId id="256" r:id="rId15"/>
    <p:sldId id="300" r:id="rId16"/>
    <p:sldId id="303" r:id="rId17"/>
    <p:sldId id="429" r:id="rId18"/>
    <p:sldId id="305" r:id="rId19"/>
    <p:sldId id="306" r:id="rId20"/>
    <p:sldId id="307" r:id="rId21"/>
    <p:sldId id="308" r:id="rId22"/>
    <p:sldId id="430" r:id="rId23"/>
    <p:sldId id="431" r:id="rId24"/>
    <p:sldId id="310" r:id="rId25"/>
    <p:sldId id="313" r:id="rId26"/>
    <p:sldId id="442" r:id="rId27"/>
    <p:sldId id="315" r:id="rId28"/>
    <p:sldId id="316" r:id="rId29"/>
    <p:sldId id="318" r:id="rId30"/>
    <p:sldId id="462" r:id="rId31"/>
    <p:sldId id="473" r:id="rId32"/>
    <p:sldId id="321" r:id="rId33"/>
    <p:sldId id="322" r:id="rId34"/>
    <p:sldId id="478" r:id="rId35"/>
    <p:sldId id="326" r:id="rId36"/>
    <p:sldId id="327" r:id="rId37"/>
    <p:sldId id="328" r:id="rId38"/>
    <p:sldId id="329" r:id="rId39"/>
    <p:sldId id="330" r:id="rId40"/>
    <p:sldId id="491" r:id="rId41"/>
    <p:sldId id="426" r:id="rId42"/>
    <p:sldId id="331" r:id="rId43"/>
    <p:sldId id="332" r:id="rId44"/>
    <p:sldId id="333" r:id="rId45"/>
    <p:sldId id="334" r:id="rId46"/>
    <p:sldId id="494" r:id="rId47"/>
    <p:sldId id="335" r:id="rId48"/>
    <p:sldId id="337" r:id="rId49"/>
    <p:sldId id="338" r:id="rId50"/>
    <p:sldId id="499" r:id="rId51"/>
    <p:sldId id="339" r:id="rId52"/>
    <p:sldId id="340" r:id="rId53"/>
    <p:sldId id="503" r:id="rId54"/>
    <p:sldId id="504" r:id="rId55"/>
    <p:sldId id="505" r:id="rId56"/>
    <p:sldId id="510" r:id="rId57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7816" autoAdjust="0"/>
  </p:normalViewPr>
  <p:slideViewPr>
    <p:cSldViewPr snapToGrid="0" showGuides="1">
      <p:cViewPr>
        <p:scale>
          <a:sx n="100" d="100"/>
          <a:sy n="100" d="100"/>
        </p:scale>
        <p:origin x="-480" y="522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472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18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9.6-3 An overview of cellular respiration (step 3)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656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122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61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9.11 An overview of pyruvate oxidation and the citric acid cycle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9.12-8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A closer look at the citric acid cycle (step 8)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476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368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9.UN09 In-text figure, mini-map, oxidative phosphorylation, p. 172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382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205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117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026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78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709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9.17 Fermentation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29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749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178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31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873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81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9.2 </a:t>
            </a:r>
            <a:r>
              <a:rPr lang="en-US" dirty="0"/>
              <a:t>Energy flow and chemical recycling in ecosystems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9.18 Pyruvate as a key juncture in catabolism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394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8777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36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10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9.19-5 The catabolism of various molecules from food (step 5)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38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4048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39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504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9.UN11 Summary of key concepts: glycolysis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9.UN12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Summary of key concepts: citric acid cycle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9.UN13 Summary of key concepts: electron transport chain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22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52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66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9.UN01 In-text figure,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NaCl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 redox reaction, p. 164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9.UN02 In-text figure, generalized redox reaction, p. 164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1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62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06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036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786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64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85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0964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3142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99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274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26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868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2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14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0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090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23601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4" r:id="rId3"/>
    <p:sldLayoutId id="2147483705" r:id="rId4"/>
  </p:sldLayoutIdLst>
  <p:timing>
    <p:tnLst>
      <p:par>
        <p:cTn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84178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424422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24634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0728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84390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0343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85102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75832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24038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9702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12344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561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65375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5.wmv"/><Relationship Id="rId2" Type="http://schemas.openxmlformats.org/officeDocument/2006/relationships/slideLayout" Target="../slideLayouts/slideLayout3.xml"/><Relationship Id="rId1" Type="http://schemas.openxmlformats.org/officeDocument/2006/relationships/video" Target="../media/media5.wmv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25800"/>
            <a:ext cx="3768725" cy="16922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Cellular Respiration and Fermentation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025" y="1633538"/>
            <a:ext cx="1947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9</a:t>
            </a:r>
            <a:endParaRPr lang="en-US" sz="9600" dirty="0">
              <a:solidFill>
                <a:srgbClr val="D2B23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27000" y="3056481"/>
            <a:ext cx="701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UN02RedoxGe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256" y="2932176"/>
            <a:ext cx="5047488" cy="993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9</a:t>
            </a:r>
            <a:r>
              <a:rPr lang="en-US" dirty="0" smtClean="0"/>
              <a:t>.UN02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6298" y="2881719"/>
            <a:ext cx="22834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900" b="1" dirty="0" smtClean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becomes oxidized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8786" y="3587750"/>
            <a:ext cx="23377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900" b="1" dirty="0" smtClean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becomes reduced</a:t>
            </a:r>
            <a:endParaRPr lang="en-US" sz="1900" b="1" dirty="0">
              <a:solidFill>
                <a:srgbClr val="0093C5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933450"/>
            <a:ext cx="6029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50838" eaLnBrk="1" hangingPunct="1"/>
            <a:r>
              <a:rPr lang="en-US" dirty="0" smtClean="0">
                <a:ea typeface="ヒラギノ角ゴ Pro W3" charset="0"/>
              </a:rPr>
              <a:t>The electron donor is called the </a:t>
            </a:r>
            <a:r>
              <a:rPr lang="en-US" b="1" dirty="0" smtClean="0">
                <a:ea typeface="ヒラギノ角ゴ Pro W3" charset="0"/>
              </a:rPr>
              <a:t>reducing agent</a:t>
            </a:r>
          </a:p>
          <a:p>
            <a:pPr indent="-350838" eaLnBrk="1" hangingPunct="1"/>
            <a:r>
              <a:rPr lang="en-US" dirty="0" smtClean="0">
                <a:ea typeface="ヒラギノ角ゴ Pro W3" charset="0"/>
              </a:rPr>
              <a:t>The electron receptor is called the </a:t>
            </a:r>
            <a:r>
              <a:rPr lang="en-US" b="1" dirty="0" smtClean="0">
                <a:ea typeface="ヒラギノ角ゴ Pro W3" charset="0"/>
              </a:rPr>
              <a:t>oxidizing agent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8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Oxidation of Organic Fuel Molecules During Cellular Respiration</a:t>
            </a:r>
            <a:endParaRPr lang="en-US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cellular respiration, the fuel (such as glucose) is oxidized, and O</a:t>
            </a:r>
            <a:r>
              <a:rPr lang="en-US" baseline="-25000" dirty="0" smtClean="0"/>
              <a:t>2</a:t>
            </a:r>
            <a:r>
              <a:rPr lang="en-US" dirty="0" smtClean="0"/>
              <a:t> is reduced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pic>
        <p:nvPicPr>
          <p:cNvPr id="5" name="Picture 4" descr="09_UN03CellularRespRedox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" y="2895600"/>
            <a:ext cx="801624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1055" y="2849151"/>
            <a:ext cx="22834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900" b="1" dirty="0" smtClean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becomes oxidized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0311" y="3620318"/>
            <a:ext cx="23377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900" b="1" dirty="0" smtClean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becomes reduced</a:t>
            </a:r>
            <a:endParaRPr lang="en-US" sz="1900" b="1" dirty="0">
              <a:solidFill>
                <a:srgbClr val="0093C5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2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Stages of Cellular Respiration: </a:t>
            </a:r>
            <a:r>
              <a:rPr lang="en-US" i="1" dirty="0" smtClean="0"/>
              <a:t>A Preview</a:t>
            </a:r>
            <a:endParaRPr lang="en-US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Harvesting of energy from glucose has three stages</a:t>
            </a:r>
          </a:p>
          <a:p>
            <a:pPr lvl="1"/>
            <a:r>
              <a:rPr lang="en-US" b="1" dirty="0" smtClean="0"/>
              <a:t>Glycolysis</a:t>
            </a:r>
            <a:r>
              <a:rPr lang="en-US" dirty="0" smtClean="0"/>
              <a:t> (breaks down glucose into two molecules of </a:t>
            </a:r>
            <a:r>
              <a:rPr lang="en-US" dirty="0" err="1" smtClean="0"/>
              <a:t>pyruvate</a:t>
            </a:r>
            <a:r>
              <a:rPr lang="en-US" dirty="0" smtClean="0"/>
              <a:t>) occurs in cytoplasm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citric acid cycle</a:t>
            </a:r>
            <a:r>
              <a:rPr lang="en-US" dirty="0" smtClean="0"/>
              <a:t> (completes the breakdown of glucose)occurs in mitochondria</a:t>
            </a:r>
          </a:p>
          <a:p>
            <a:pPr lvl="1"/>
            <a:r>
              <a:rPr lang="en-US" b="1" dirty="0" smtClean="0"/>
              <a:t>Oxidative phosphorylation</a:t>
            </a:r>
            <a:r>
              <a:rPr lang="en-US" dirty="0" smtClean="0"/>
              <a:t> (accounts for most of the ATP synthesis) occurs in mitochondria</a:t>
            </a:r>
          </a:p>
          <a:p>
            <a:pPr lvl="3">
              <a:buFont typeface="Wingdings" pitchFamily="2" charset="2"/>
              <a:buChar char="v"/>
            </a:pPr>
            <a:r>
              <a:rPr lang="en-US" dirty="0" smtClean="0">
                <a:ea typeface="ヒラギノ角ゴ Pro W3" charset="0"/>
              </a:rPr>
              <a:t>Accounts for almost 90% of the ATP generated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8958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06CellRespOverview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4" y="530352"/>
            <a:ext cx="8546592" cy="5797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9.6-3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6029" y="1157666"/>
            <a:ext cx="1236599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Electrons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via NADH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4718" y="1179798"/>
            <a:ext cx="1415923" cy="844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Electrons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via NADH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FADH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300" y="5077365"/>
            <a:ext cx="62919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8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118" y="5073555"/>
            <a:ext cx="62919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8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6582" y="4993756"/>
            <a:ext cx="62919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8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6935" y="4014790"/>
            <a:ext cx="129622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CYTOSOL</a:t>
            </a:r>
            <a:endParaRPr lang="en-US" sz="18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4503" y="4004355"/>
            <a:ext cx="218089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MITOCHONDRION</a:t>
            </a:r>
            <a:endParaRPr lang="en-US" sz="18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043" y="5626489"/>
            <a:ext cx="183960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Substrate-level</a:t>
            </a:r>
            <a:endParaRPr lang="en-US" sz="18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8181" y="5626913"/>
            <a:ext cx="183960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Substrate-level</a:t>
            </a:r>
            <a:endParaRPr lang="en-US" sz="18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0773" y="5623103"/>
            <a:ext cx="122386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Oxidative</a:t>
            </a:r>
            <a:endParaRPr lang="en-US" sz="18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550" y="2551403"/>
            <a:ext cx="163007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</a:t>
            </a:r>
            <a:endParaRPr lang="en-US" sz="1800" b="1" baseline="-25000" dirty="0" smtClean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3229" y="2519258"/>
            <a:ext cx="1449961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3883" y="2736792"/>
            <a:ext cx="966994" cy="844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5430" y="2530957"/>
            <a:ext cx="2493103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OXIDATIVE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PHOSPHORYLATION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3837" y="3149723"/>
            <a:ext cx="2339703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(Electron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transport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and chemiosmosis)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6380" y="3150145"/>
            <a:ext cx="141577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Acetyl CoA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402" y="3172278"/>
            <a:ext cx="109548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47807" y="3172699"/>
            <a:ext cx="115984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</p:txBody>
      </p:sp>
    </p:spTree>
    <p:extLst>
      <p:ext uri="{BB962C8B-B14F-4D97-AF65-F5344CB8AC3E}">
        <p14:creationId xmlns:p14="http://schemas.microsoft.com/office/powerpoint/2010/main" xmlns="" val="7830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295788"/>
            <a:ext cx="8534400" cy="5122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9D002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5924" y="1275187"/>
            <a:ext cx="8149022" cy="4021430"/>
          </a:xfrm>
        </p:spPr>
        <p:txBody>
          <a:bodyPr rIns="0"/>
          <a:lstStyle/>
          <a:p>
            <a:pPr eaLnBrk="1" hangingPunct="1"/>
            <a:r>
              <a:rPr lang="en-US" dirty="0" smtClean="0">
                <a:ea typeface="ヒラギノ角ゴ Pro W3" charset="0"/>
              </a:rPr>
              <a:t>A smaller amount of ATP is formed in glycolysis and the citric acid cycle by </a:t>
            </a:r>
            <a:r>
              <a:rPr lang="en-US" b="1" dirty="0" smtClean="0">
                <a:ea typeface="ヒラギノ角ゴ Pro W3" charset="0"/>
              </a:rPr>
              <a:t>substrate-level phosphorylation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For each molecule of glucose degraded to CO</a:t>
            </a:r>
            <a:r>
              <a:rPr lang="en-US" baseline="-25000" dirty="0" smtClean="0">
                <a:ea typeface="ヒラギノ角ゴ Pro W3" charset="0"/>
              </a:rPr>
              <a:t>2 </a:t>
            </a:r>
            <a:r>
              <a:rPr lang="en-US" dirty="0" smtClean="0">
                <a:ea typeface="ヒラギノ角ゴ Pro W3" charset="0"/>
              </a:rPr>
              <a:t>and water by respiration, the cell makes up to 32 molecules of ATP </a:t>
            </a:r>
            <a:endParaRPr lang="en-US" dirty="0">
              <a:ea typeface="ヒラギノ角ゴ Pro W3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1598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9.2: Glycolysis harvests chemical energy by oxidizing glucose to pyruvate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Glycolysis (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sugar splitting</a:t>
            </a:r>
            <a:r>
              <a:rPr lang="ja-JP" altLang="en-US" dirty="0" smtClean="0"/>
              <a:t>”</a:t>
            </a:r>
            <a:r>
              <a:rPr lang="en-US" altLang="ja-JP" dirty="0" smtClean="0"/>
              <a:t>) breaks down glucose into two molecules of pyruvate</a:t>
            </a:r>
          </a:p>
          <a:p>
            <a:r>
              <a:rPr lang="en-US" dirty="0" smtClean="0"/>
              <a:t>Glycolysis occurs in the cytoplasm</a:t>
            </a:r>
          </a:p>
          <a:p>
            <a:r>
              <a:rPr lang="en-US" dirty="0" smtClean="0"/>
              <a:t>Glycolysis occurs whether or not O</a:t>
            </a:r>
            <a:r>
              <a:rPr lang="en-US" baseline="-25000" dirty="0" smtClean="0"/>
              <a:t>2</a:t>
            </a:r>
            <a:r>
              <a:rPr lang="en-US" dirty="0" smtClean="0"/>
              <a:t> is present</a:t>
            </a:r>
          </a:p>
          <a:p>
            <a:r>
              <a:rPr lang="en-US" dirty="0" smtClean="0"/>
              <a:t>In the presence of O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pyruvate</a:t>
            </a:r>
            <a:r>
              <a:rPr lang="en-US" dirty="0" smtClean="0"/>
              <a:t> enters the mitochondrion (in eukaryotic cells) where the oxidation of glucose is completed</a:t>
            </a:r>
          </a:p>
          <a:p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4687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Oxidation of Pyruvate to Acetyl CoA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citric acid cycle can begin, pyruvate must be converted to acetyl Coenzyme A (</a:t>
            </a:r>
            <a:r>
              <a:rPr lang="en-US" b="1" dirty="0" smtClean="0"/>
              <a:t>acetyl CoA</a:t>
            </a:r>
            <a:r>
              <a:rPr lang="en-US" dirty="0" smtClean="0"/>
              <a:t>), which links glycolysis to the citric acid cycle</a:t>
            </a:r>
          </a:p>
          <a:p>
            <a:r>
              <a:rPr lang="en-US" dirty="0" smtClean="0">
                <a:ea typeface="ヒラギノ角ゴ Pro W3" charset="0"/>
              </a:rPr>
              <a:t>The citric acid cycle, also called the Krebs cycle, completes the break down of </a:t>
            </a:r>
            <a:r>
              <a:rPr lang="en-US" dirty="0" err="1" smtClean="0">
                <a:ea typeface="ヒラギノ角ゴ Pro W3" charset="0"/>
              </a:rPr>
              <a:t>pyruvate</a:t>
            </a:r>
            <a:r>
              <a:rPr lang="en-US" dirty="0" smtClean="0">
                <a:ea typeface="ヒラギノ角ゴ Pro W3" charset="0"/>
              </a:rPr>
              <a:t> to CO</a:t>
            </a:r>
            <a:r>
              <a:rPr lang="en-US" baseline="-25000" dirty="0" smtClean="0">
                <a:ea typeface="ヒラギノ角ゴ Pro W3" charset="0"/>
              </a:rPr>
              <a:t>2</a:t>
            </a:r>
            <a:endParaRPr lang="en-US" dirty="0" smtClean="0">
              <a:ea typeface="ヒラギノ角ゴ Pro W3" charset="0"/>
            </a:endParaRPr>
          </a:p>
          <a:p>
            <a:endParaRPr lang="en-US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4661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1_CitricAcidOverview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337" y="257937"/>
            <a:ext cx="44561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9.11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0603" y="236705"/>
            <a:ext cx="224053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6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 OXIDATION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8090" y="522455"/>
            <a:ext cx="249957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 (from glycolysis,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molecules per glucose)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4690" y="1970255"/>
            <a:ext cx="62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4390" y="151940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2990" y="1341605"/>
            <a:ext cx="4965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3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300" b="1" baseline="-25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4740" y="1703555"/>
            <a:ext cx="500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</a:t>
            </a:r>
            <a:endParaRPr lang="en-US" sz="1200" b="1" baseline="30000" dirty="0" smtClean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0090" y="2471905"/>
            <a:ext cx="500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</a:t>
            </a:r>
            <a:endParaRPr lang="en-US" sz="1200" b="1" baseline="30000" dirty="0" smtClean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8190" y="221155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H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9990" y="2922755"/>
            <a:ext cx="500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</a:t>
            </a:r>
            <a:endParaRPr lang="en-US" sz="1200" b="1" baseline="30000" dirty="0" smtClean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4390" y="5259555"/>
            <a:ext cx="500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</a:t>
            </a:r>
            <a:endParaRPr lang="en-US" sz="1200" b="1" baseline="30000" dirty="0" smtClean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0640" y="4415005"/>
            <a:ext cx="4965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3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300" b="1" baseline="-25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9540" y="4078455"/>
            <a:ext cx="793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9395" y="4846805"/>
            <a:ext cx="66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FADH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4940" y="531035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</a:t>
            </a:r>
            <a:endParaRPr lang="en-US" sz="12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7239" y="6154905"/>
            <a:ext cx="493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2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2713" y="5805655"/>
            <a:ext cx="522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  <a:endParaRPr lang="en-US" sz="12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45" y="5818355"/>
            <a:ext cx="274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2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4261" y="5824705"/>
            <a:ext cx="270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0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4464" y="5888205"/>
            <a:ext cx="22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0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9208" y="485950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37296" y="5519905"/>
            <a:ext cx="274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2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9643" y="551990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 H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25065" y="5265905"/>
            <a:ext cx="62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2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6239" y="526590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12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5789" y="485950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12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9439" y="442135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5093" y="2215788"/>
            <a:ext cx="1184940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Acetyl CoA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2600" y="590550"/>
            <a:ext cx="3448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citric acid cycle has eight steps, each catalyzed by a specific enzyme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48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2_CitricAcidCycle_8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112" y="210312"/>
            <a:ext cx="58277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9.12-8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5973" y="885500"/>
            <a:ext cx="1135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Acetyl CoA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2723" y="1577650"/>
            <a:ext cx="431770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02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4273" y="3342950"/>
            <a:ext cx="442784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H</a:t>
            </a:r>
            <a:r>
              <a:rPr lang="en-US" sz="102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2748" y="2028500"/>
            <a:ext cx="130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Oxaloacetate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6698" y="1133150"/>
            <a:ext cx="562502" cy="21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78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CoA-SH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5773" y="260000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Citrate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523" y="4177975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  <a:sym typeface="Symbol" panose="05050102010706020507" pitchFamily="18" charset="2"/>
              </a:rPr>
              <a:t>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Ketoglutarate</a:t>
            </a:r>
            <a:endParaRPr lang="en-US" sz="14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898" y="3977950"/>
            <a:ext cx="562502" cy="21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78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CoA-SH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8698" y="2917500"/>
            <a:ext cx="545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1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5998" y="3574725"/>
            <a:ext cx="429371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 smtClean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02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020" b="1" baseline="-25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6173" y="3149275"/>
            <a:ext cx="592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6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06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2623" y="4860600"/>
            <a:ext cx="429371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 smtClean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02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020" b="1" baseline="-25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5723" y="4965375"/>
            <a:ext cx="545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1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3798" y="5308275"/>
            <a:ext cx="592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1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4123" y="5508300"/>
            <a:ext cx="442784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H</a:t>
            </a:r>
            <a:r>
              <a:rPr lang="en-US" sz="102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198" y="5584500"/>
            <a:ext cx="923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Succinyl</a:t>
            </a:r>
            <a:endParaRPr lang="en-US" sz="14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5673" y="6251250"/>
            <a:ext cx="431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0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9448" y="5943275"/>
            <a:ext cx="455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  <a:endParaRPr lang="en-US" sz="10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3598" y="5584500"/>
            <a:ext cx="448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GTP</a:t>
            </a:r>
            <a:endParaRPr lang="en-US" sz="10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1573" y="5581325"/>
            <a:ext cx="462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GDP</a:t>
            </a:r>
            <a:endParaRPr lang="en-US" sz="10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8146" y="5359075"/>
            <a:ext cx="1032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Succinate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0948" y="510825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</a:t>
            </a:r>
            <a:endParaRPr lang="en-US" sz="105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4441" y="4851075"/>
            <a:ext cx="626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FADH</a:t>
            </a:r>
            <a:r>
              <a:rPr lang="en-US" sz="105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02771" y="3914450"/>
            <a:ext cx="992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Fumarate</a:t>
            </a:r>
            <a:endParaRPr lang="en-US" sz="14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0029" y="3484767"/>
            <a:ext cx="431770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4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04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04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28146" y="2552375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Malate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36595" y="2971475"/>
            <a:ext cx="96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2030" y="1667469"/>
            <a:ext cx="442784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H</a:t>
            </a:r>
            <a:r>
              <a:rPr lang="en-US" sz="102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64530" y="1889719"/>
            <a:ext cx="512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0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34535" y="5401316"/>
            <a:ext cx="2530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8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77411" y="5448941"/>
            <a:ext cx="81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80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21705" y="1467444"/>
            <a:ext cx="592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7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070" b="1" baseline="30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6605" y="2676237"/>
            <a:ext cx="982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Isocitrate</a:t>
            </a:r>
            <a:endParaRPr lang="en-US" sz="14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047468" y="1694557"/>
            <a:ext cx="224367" cy="233119"/>
            <a:chOff x="5427570" y="327780"/>
            <a:chExt cx="224367" cy="233119"/>
          </a:xfrm>
        </p:grpSpPr>
        <p:sp>
          <p:nvSpPr>
            <p:cNvPr id="41" name="Oval 4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189284" y="2202440"/>
            <a:ext cx="224367" cy="233119"/>
            <a:chOff x="5427570" y="327780"/>
            <a:chExt cx="224367" cy="233119"/>
          </a:xfrm>
        </p:grpSpPr>
        <p:sp>
          <p:nvSpPr>
            <p:cNvPr id="44" name="Oval 43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98390" y="4886214"/>
            <a:ext cx="224367" cy="233119"/>
            <a:chOff x="5427570" y="327780"/>
            <a:chExt cx="224367" cy="233119"/>
          </a:xfrm>
        </p:grpSpPr>
        <p:sp>
          <p:nvSpPr>
            <p:cNvPr id="47" name="Oval 4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47791" y="4469239"/>
            <a:ext cx="224367" cy="233119"/>
            <a:chOff x="5427570" y="327780"/>
            <a:chExt cx="224367" cy="233119"/>
          </a:xfrm>
        </p:grpSpPr>
        <p:sp>
          <p:nvSpPr>
            <p:cNvPr id="50" name="Oval 49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6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70802" y="4366151"/>
            <a:ext cx="224367" cy="233119"/>
            <a:chOff x="5427570" y="327780"/>
            <a:chExt cx="224367" cy="233119"/>
          </a:xfrm>
        </p:grpSpPr>
        <p:sp>
          <p:nvSpPr>
            <p:cNvPr id="53" name="Oval 52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32826" y="3237610"/>
            <a:ext cx="224367" cy="233119"/>
            <a:chOff x="5427570" y="327780"/>
            <a:chExt cx="224367" cy="233119"/>
          </a:xfrm>
        </p:grpSpPr>
        <p:sp>
          <p:nvSpPr>
            <p:cNvPr id="56" name="Oval 55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374434" y="3383704"/>
            <a:ext cx="224367" cy="233119"/>
            <a:chOff x="5427570" y="327780"/>
            <a:chExt cx="224367" cy="233119"/>
          </a:xfrm>
        </p:grpSpPr>
        <p:sp>
          <p:nvSpPr>
            <p:cNvPr id="59" name="Oval 58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7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815003" y="2202123"/>
            <a:ext cx="224367" cy="233119"/>
            <a:chOff x="5427570" y="327780"/>
            <a:chExt cx="224367" cy="233119"/>
          </a:xfrm>
        </p:grpSpPr>
        <p:sp>
          <p:nvSpPr>
            <p:cNvPr id="62" name="Oval 61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 smtClean="0">
                  <a:solidFill>
                    <a:srgbClr val="FFFFFF"/>
                  </a:solidFill>
                  <a:latin typeface="Arial" charset="0"/>
                </a:rPr>
                <a:t>8</a:t>
              </a:r>
              <a:endParaRPr lang="en-US" sz="14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591073" y="4571675"/>
            <a:ext cx="562502" cy="21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78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CoA-SH</a:t>
            </a:r>
          </a:p>
        </p:txBody>
      </p:sp>
    </p:spTree>
    <p:extLst>
      <p:ext uri="{BB962C8B-B14F-4D97-AF65-F5344CB8AC3E}">
        <p14:creationId xmlns:p14="http://schemas.microsoft.com/office/powerpoint/2010/main" xmlns="" val="40352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9.4: During oxidative phosphorylation, chemiosmosis couples electron transport to ATP synthesis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730188"/>
            <a:ext cx="8499249" cy="4616372"/>
          </a:xfrm>
        </p:spPr>
        <p:txBody>
          <a:bodyPr/>
          <a:lstStyle/>
          <a:p>
            <a:r>
              <a:rPr lang="en-US" dirty="0" smtClean="0"/>
              <a:t>Following glycolysis and the citric acid cycle, NADH(</a:t>
            </a:r>
            <a:r>
              <a:rPr lang="en-US" dirty="0" err="1" smtClean="0"/>
              <a:t>Nicotinamide</a:t>
            </a:r>
            <a:r>
              <a:rPr lang="en-US" dirty="0" smtClean="0"/>
              <a:t> adenine </a:t>
            </a:r>
            <a:r>
              <a:rPr lang="en-US" dirty="0" err="1" smtClean="0"/>
              <a:t>dinucleotide</a:t>
            </a:r>
            <a:r>
              <a:rPr lang="en-US" dirty="0" smtClean="0"/>
              <a:t>) and FADH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Flavin</a:t>
            </a:r>
            <a:r>
              <a:rPr lang="en-US" dirty="0" smtClean="0"/>
              <a:t> adenine </a:t>
            </a:r>
            <a:r>
              <a:rPr lang="en-US" dirty="0" err="1" smtClean="0"/>
              <a:t>dinucleotide</a:t>
            </a:r>
            <a:r>
              <a:rPr lang="en-US" dirty="0" smtClean="0"/>
              <a:t>) account for most of the energy extracted from food</a:t>
            </a:r>
          </a:p>
          <a:p>
            <a:r>
              <a:rPr lang="en-US" dirty="0" smtClean="0"/>
              <a:t>These two electron carriers donate electrons to the electron transport chain, which powers ATP synthesis via oxidative phosphorylation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1392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Is Work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Living cells require energy from outside sources</a:t>
            </a:r>
          </a:p>
          <a:p>
            <a:r>
              <a:rPr lang="en-US" smtClean="0"/>
              <a:t>Some animals, such as the giraffe, obtain energy by eating plants, and some animals feed on other organisms that eat plants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5580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Pathway of Electron Transport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electron transport chain is in the inner membrane (cristae) of the mitochondrion</a:t>
            </a:r>
          </a:p>
          <a:p>
            <a:r>
              <a:rPr lang="en-US" dirty="0" smtClean="0"/>
              <a:t>Most of the chain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components are proteins,</a:t>
            </a:r>
            <a:br>
              <a:rPr lang="en-US" altLang="ja-JP" dirty="0" smtClean="0"/>
            </a:br>
            <a:r>
              <a:rPr lang="en-US" altLang="ja-JP" dirty="0" smtClean="0"/>
              <a:t>which exist in </a:t>
            </a:r>
            <a:r>
              <a:rPr lang="en-US" altLang="ja-JP" dirty="0" err="1" smtClean="0"/>
              <a:t>multiprotein</a:t>
            </a:r>
            <a:r>
              <a:rPr lang="en-US" altLang="ja-JP" dirty="0" smtClean="0"/>
              <a:t> complexes</a:t>
            </a:r>
          </a:p>
        </p:txBody>
      </p:sp>
    </p:spTree>
    <p:extLst>
      <p:ext uri="{BB962C8B-B14F-4D97-AF65-F5344CB8AC3E}">
        <p14:creationId xmlns:p14="http://schemas.microsoft.com/office/powerpoint/2010/main" xmlns="" val="12065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UN09MiniOxPho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4" y="902208"/>
            <a:ext cx="8546592" cy="505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9</a:t>
            </a:r>
            <a:r>
              <a:rPr lang="en-US" dirty="0" smtClean="0"/>
              <a:t>.UN09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2485" y="2925564"/>
            <a:ext cx="167225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9940" y="2676729"/>
            <a:ext cx="988725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6225" y="2795720"/>
            <a:ext cx="148510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9576" y="4934687"/>
            <a:ext cx="63726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104" y="2666298"/>
            <a:ext cx="1915909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OXIDATIVE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PHOSPHORYL-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399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Accounting of ATP Production by Cellular Respiration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cellular respiration, most energy flows in this sequence: </a:t>
            </a:r>
          </a:p>
          <a:p>
            <a:pPr marL="341313" indent="-341313">
              <a:buNone/>
            </a:pPr>
            <a:r>
              <a:rPr lang="en-US" dirty="0" smtClean="0"/>
              <a:t>	glucose </a:t>
            </a:r>
            <a:r>
              <a:rPr lang="en-US" dirty="0" smtClean="0">
                <a:sym typeface="Symbol" charset="0"/>
              </a:rPr>
              <a:t>→ </a:t>
            </a:r>
            <a:r>
              <a:rPr lang="en-US" dirty="0" smtClean="0"/>
              <a:t>NADH </a:t>
            </a:r>
            <a:r>
              <a:rPr lang="en-US" dirty="0" smtClean="0">
                <a:sym typeface="Symbol" charset="0"/>
              </a:rPr>
              <a:t>→ </a:t>
            </a:r>
            <a:r>
              <a:rPr lang="en-US" dirty="0" smtClean="0"/>
              <a:t>electron transport chain </a:t>
            </a:r>
            <a:r>
              <a:rPr lang="en-US" dirty="0" smtClean="0">
                <a:sym typeface="Symbol" charset="0"/>
              </a:rPr>
              <a:t>→ </a:t>
            </a:r>
            <a:r>
              <a:rPr lang="en-US" dirty="0" smtClean="0"/>
              <a:t>proton-motive force </a:t>
            </a:r>
            <a:r>
              <a:rPr lang="en-US" dirty="0" smtClean="0">
                <a:sym typeface="Symbol" charset="0"/>
              </a:rPr>
              <a:t>→ </a:t>
            </a:r>
            <a:r>
              <a:rPr lang="en-US" dirty="0" smtClean="0"/>
              <a:t>ATP</a:t>
            </a:r>
          </a:p>
          <a:p>
            <a:r>
              <a:rPr lang="en-US" dirty="0" smtClean="0"/>
              <a:t>About 34% of the energy in a glucose molecule is transferred to ATP during cellular respiration, making about 32 ATP</a:t>
            </a:r>
          </a:p>
          <a:p>
            <a:r>
              <a:rPr lang="en-US" dirty="0" smtClean="0"/>
              <a:t>There are several reasons why the number of ATP is not known exactly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5039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9.5: Fermentation and anaerobic </a:t>
            </a:r>
            <a:br>
              <a:rPr lang="en-US" smtClean="0"/>
            </a:br>
            <a:r>
              <a:rPr lang="en-US" smtClean="0"/>
              <a:t>respiration enable cells to produce ATP without the use of oxygen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712258"/>
            <a:ext cx="8499249" cy="4634301"/>
          </a:xfrm>
        </p:spPr>
        <p:txBody>
          <a:bodyPr/>
          <a:lstStyle/>
          <a:p>
            <a:r>
              <a:rPr lang="en-US" dirty="0" smtClean="0"/>
              <a:t>Most cellular respiration requires O</a:t>
            </a:r>
            <a:r>
              <a:rPr lang="en-US" baseline="-25000" dirty="0" smtClean="0"/>
              <a:t>2</a:t>
            </a:r>
            <a:r>
              <a:rPr lang="en-US" dirty="0" smtClean="0"/>
              <a:t> to produce ATP</a:t>
            </a:r>
          </a:p>
          <a:p>
            <a:r>
              <a:rPr lang="en-US" dirty="0" smtClean="0"/>
              <a:t>Without O</a:t>
            </a:r>
            <a:r>
              <a:rPr lang="en-US" baseline="-25000" dirty="0"/>
              <a:t>2</a:t>
            </a:r>
            <a:r>
              <a:rPr lang="en-US" dirty="0" smtClean="0"/>
              <a:t>, the electron transport chain will cease to operate</a:t>
            </a:r>
          </a:p>
          <a:p>
            <a:r>
              <a:rPr lang="en-US" dirty="0" smtClean="0"/>
              <a:t>In that case, glycolysis couples with anaerobic respiration or fermentation to produce ATP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18636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295788"/>
            <a:ext cx="8534400" cy="5122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9D002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5924" y="1275187"/>
            <a:ext cx="8531450" cy="2895717"/>
          </a:xfrm>
        </p:spPr>
        <p:txBody>
          <a:bodyPr rIns="0"/>
          <a:lstStyle/>
          <a:p>
            <a:pPr eaLnBrk="1" hangingPunct="1"/>
            <a:r>
              <a:rPr lang="en-US" smtClean="0">
                <a:ea typeface="ヒラギノ角ゴ Pro W3" charset="0"/>
              </a:rPr>
              <a:t>Anaerobic respiration uses an electron transport chain with a final electron acceptor other than O</a:t>
            </a:r>
            <a:r>
              <a:rPr lang="en-US" baseline="-25000" smtClean="0">
                <a:ea typeface="ヒラギノ角ゴ Pro W3" charset="0"/>
              </a:rPr>
              <a:t>2</a:t>
            </a:r>
            <a:r>
              <a:rPr lang="en-US" smtClean="0">
                <a:ea typeface="ヒラギノ角ゴ Pro W3" charset="0"/>
              </a:rPr>
              <a:t>, for example sulfate</a:t>
            </a:r>
          </a:p>
          <a:p>
            <a:pPr eaLnBrk="1" hangingPunct="1"/>
            <a:r>
              <a:rPr lang="en-US" smtClean="0">
                <a:ea typeface="ヒラギノ角ゴ Pro W3" charset="0"/>
              </a:rPr>
              <a:t>Fermentation uses substrate-level phosphorylation instead of an electron transport chain to generate ATP</a:t>
            </a: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0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Fermentation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Fermentation consists of glycolysis plus reactions that regenerate NAD</a:t>
            </a:r>
            <a:r>
              <a:rPr lang="en-US" baseline="30000" dirty="0" smtClean="0">
                <a:latin typeface="Symbol" panose="05050102010706020507" pitchFamily="18" charset="2"/>
              </a:rPr>
              <a:t>+</a:t>
            </a:r>
            <a:r>
              <a:rPr lang="en-US" dirty="0" smtClean="0"/>
              <a:t>, which can be reused by glycolysis</a:t>
            </a:r>
          </a:p>
          <a:p>
            <a:r>
              <a:rPr lang="en-US" dirty="0" smtClean="0"/>
              <a:t>Two common types are alcohol fermentation and lactic acid fermentation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60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295788"/>
            <a:ext cx="8534400" cy="5122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9D002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5924" y="1275187"/>
            <a:ext cx="8531450" cy="3436925"/>
          </a:xfrm>
        </p:spPr>
        <p:txBody>
          <a:bodyPr rIns="0"/>
          <a:lstStyle/>
          <a:p>
            <a:pPr eaLnBrk="1" hangingPunct="1"/>
            <a:r>
              <a:rPr lang="en-US" smtClean="0">
                <a:ea typeface="ヒラギノ角ゴ Pro W3" charset="0"/>
              </a:rPr>
              <a:t>In </a:t>
            </a:r>
            <a:r>
              <a:rPr lang="en-US" b="1" smtClean="0">
                <a:ea typeface="ヒラギノ角ゴ Pro W3" charset="0"/>
              </a:rPr>
              <a:t>alcohol fermentation</a:t>
            </a:r>
            <a:r>
              <a:rPr lang="en-US" smtClean="0">
                <a:ea typeface="ヒラギノ角ゴ Pro W3" charset="0"/>
              </a:rPr>
              <a:t>, pyruvate is converted to ethanol in two steps</a:t>
            </a:r>
          </a:p>
          <a:p>
            <a:pPr lvl="1" eaLnBrk="1" hangingPunct="1"/>
            <a:r>
              <a:rPr lang="en-US" smtClean="0">
                <a:ea typeface="ヒラギノ角ゴ Pro W3" charset="0"/>
              </a:rPr>
              <a:t>The first step releases CO</a:t>
            </a:r>
            <a:r>
              <a:rPr lang="en-US" baseline="-25000" smtClean="0">
                <a:ea typeface="ヒラギノ角ゴ Pro W3" charset="0"/>
              </a:rPr>
              <a:t>2 </a:t>
            </a:r>
          </a:p>
          <a:p>
            <a:pPr lvl="1" eaLnBrk="1" hangingPunct="1"/>
            <a:r>
              <a:rPr lang="en-US" smtClean="0">
                <a:ea typeface="ヒラギノ角ゴ Pro W3" charset="0"/>
              </a:rPr>
              <a:t>The second step produces ethanol</a:t>
            </a:r>
          </a:p>
          <a:p>
            <a:pPr eaLnBrk="1" hangingPunct="1"/>
            <a:r>
              <a:rPr lang="en-US" smtClean="0">
                <a:ea typeface="ヒラギノ角ゴ Pro W3" charset="0"/>
              </a:rPr>
              <a:t>Alcohol fermentation by yeast is used in brewing, winemaking, and baking</a:t>
            </a: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7_Fermenta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4" y="1517904"/>
            <a:ext cx="8546592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9.17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4676" y="1757090"/>
            <a:ext cx="890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ADP + 2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6676" y="1761324"/>
            <a:ext cx="276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209" y="1829059"/>
            <a:ext cx="22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6576" y="176979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0573" y="1765559"/>
            <a:ext cx="49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809" y="2480993"/>
            <a:ext cx="89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7809" y="3314957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9476" y="331072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4080" y="3310725"/>
            <a:ext cx="62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8174" y="3314958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3513" y="350546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+ 2 H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9142" y="2938195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Pyruvate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6845" y="3327664"/>
            <a:ext cx="520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400" b="1" baseline="-25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400" b="1" baseline="-25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5608" y="3348822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512" y="4589192"/>
            <a:ext cx="992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Ethanol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645" y="4936325"/>
            <a:ext cx="40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344" y="4932094"/>
            <a:ext cx="1980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Alcohol fermentation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3478" y="4584962"/>
            <a:ext cx="149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Acetaldehyde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8781" y="4627295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Lactate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1618" y="4940562"/>
            <a:ext cx="224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Lactic acid fermentation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3477" y="1786729"/>
            <a:ext cx="890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ADP + 2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2705" y="1794935"/>
            <a:ext cx="177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1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1239" y="1862669"/>
            <a:ext cx="177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0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11147" y="1782498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5149" y="1786735"/>
            <a:ext cx="493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0316" y="2506401"/>
            <a:ext cx="130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</a:t>
            </a:r>
            <a:endParaRPr lang="en-US" sz="1400" b="1" baseline="-25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84049" y="3336133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6183" y="3543567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+ 2 H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54049" y="3336134"/>
            <a:ext cx="62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2384" y="333613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2386" y="333613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46720" y="3679029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86423" y="3657861"/>
            <a:ext cx="943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57985" y="4936329"/>
            <a:ext cx="413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03878" y="2468180"/>
            <a:ext cx="130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</a:t>
            </a:r>
            <a:endParaRPr lang="en-US" sz="1400" b="1" baseline="-25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10384" y="2514868"/>
            <a:ext cx="89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  <a:endParaRPr lang="en-US" sz="14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8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Fermentation Overview</a:t>
            </a:r>
          </a:p>
        </p:txBody>
      </p:sp>
      <p:pic>
        <p:nvPicPr>
          <p:cNvPr id="3" name="09_17FermentationOverview_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11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</a:t>
            </a:r>
            <a:r>
              <a:rPr lang="en-US" b="1" smtClean="0"/>
              <a:t>lactic acid fermentation</a:t>
            </a:r>
            <a:r>
              <a:rPr lang="en-US" smtClean="0"/>
              <a:t>, pyruvate is reduced by NADH, forming lactate as an end product, with no release of CO</a:t>
            </a:r>
            <a:r>
              <a:rPr lang="en-US" baseline="-25000" smtClean="0"/>
              <a:t>2</a:t>
            </a:r>
            <a:endParaRPr lang="en-US" smtClean="0"/>
          </a:p>
          <a:p>
            <a:r>
              <a:rPr lang="en-US" smtClean="0"/>
              <a:t>Lactic acid fermentation by some fungi and bacteria is used to make cheese and yogurt</a:t>
            </a:r>
          </a:p>
          <a:p>
            <a:r>
              <a:rPr lang="en-US" smtClean="0"/>
              <a:t>Human muscle cells use lactic acid fermentation to generate ATP when O</a:t>
            </a:r>
            <a:r>
              <a:rPr lang="en-US" baseline="-25000" smtClean="0"/>
              <a:t>2</a:t>
            </a:r>
            <a:r>
              <a:rPr lang="en-US" smtClean="0"/>
              <a:t> is scarce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5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flows into an ecosystem as sunlight and leaves as heat</a:t>
            </a:r>
          </a:p>
          <a:p>
            <a:r>
              <a:rPr lang="en-US" dirty="0" smtClean="0"/>
              <a:t>Photosynthesis generates O</a:t>
            </a:r>
            <a:r>
              <a:rPr lang="en-US" baseline="-25000" dirty="0" smtClean="0"/>
              <a:t>2</a:t>
            </a:r>
            <a:r>
              <a:rPr lang="en-US" dirty="0" smtClean="0"/>
              <a:t> and organic molecules, which are used in cellular respiration</a:t>
            </a:r>
          </a:p>
          <a:p>
            <a:r>
              <a:rPr lang="en-US" dirty="0" smtClean="0"/>
              <a:t>Cells use chemical energy stored in organic molecules to generate ATP, which powers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35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Comparing Fermentation with Anaerobic and Aerobic Respiration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use glycolysis (net ATP </a:t>
            </a:r>
            <a:r>
              <a:rPr lang="en-US" smtClean="0">
                <a:latin typeface="Symbol" panose="05050102010706020507" pitchFamily="18" charset="2"/>
              </a:rPr>
              <a:t>=</a:t>
            </a:r>
            <a:r>
              <a:rPr lang="en-US" smtClean="0"/>
              <a:t> 2) to oxidize glucose and harvest chemical energy of food</a:t>
            </a:r>
          </a:p>
          <a:p>
            <a:r>
              <a:rPr lang="en-US" smtClean="0"/>
              <a:t>In all three, NAD</a:t>
            </a:r>
            <a:r>
              <a:rPr lang="en-US" baseline="30000" smtClean="0">
                <a:latin typeface="Symbol" panose="05050102010706020507" pitchFamily="18" charset="2"/>
              </a:rPr>
              <a:t>+</a:t>
            </a:r>
            <a:r>
              <a:rPr lang="en-US" smtClean="0"/>
              <a:t> is the oxidizing agent that accepts electrons during glycolysis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41950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processes have different mechanisms for oxidizing NADH: </a:t>
            </a:r>
          </a:p>
          <a:p>
            <a:pPr lvl="1"/>
            <a:r>
              <a:rPr lang="en-US" smtClean="0"/>
              <a:t>In fermentation, an organic molecule (such as pyruvate or acetaldehyde) acts as a final electron acceptor</a:t>
            </a:r>
          </a:p>
          <a:p>
            <a:pPr lvl="1"/>
            <a:r>
              <a:rPr lang="en-US" smtClean="0"/>
              <a:t>In cellular respiration electrons are transferred to the electron transport chain</a:t>
            </a:r>
          </a:p>
          <a:p>
            <a:r>
              <a:rPr lang="en-US" smtClean="0"/>
              <a:t>Cellular respiration produces 32 ATP per glucose molecule; fermentation produces 2 ATP per glucose molecule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295788"/>
            <a:ext cx="8534400" cy="5122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9D002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5924" y="1275186"/>
            <a:ext cx="7910907" cy="4519341"/>
          </a:xfrm>
        </p:spPr>
        <p:txBody>
          <a:bodyPr rIns="0"/>
          <a:lstStyle/>
          <a:p>
            <a:pPr eaLnBrk="1" hangingPunct="1"/>
            <a:r>
              <a:rPr lang="en-US" b="1" smtClean="0">
                <a:ea typeface="ヒラギノ角ゴ Pro W3" charset="0"/>
              </a:rPr>
              <a:t>Obligate anaerobes </a:t>
            </a:r>
            <a:r>
              <a:rPr lang="en-US" smtClean="0">
                <a:ea typeface="ヒラギノ角ゴ Pro W3" charset="0"/>
              </a:rPr>
              <a:t>carry out fermentation or anaerobic respiration and cannot survive in the presence of O</a:t>
            </a:r>
            <a:r>
              <a:rPr lang="en-US" baseline="-25000" smtClean="0">
                <a:ea typeface="ヒラギノ角ゴ Pro W3" charset="0"/>
              </a:rPr>
              <a:t>2</a:t>
            </a:r>
            <a:endParaRPr lang="en-US" smtClean="0">
              <a:ea typeface="ヒラギノ角ゴ Pro W3" charset="0"/>
            </a:endParaRPr>
          </a:p>
          <a:p>
            <a:pPr eaLnBrk="1" hangingPunct="1"/>
            <a:r>
              <a:rPr lang="en-US" smtClean="0">
                <a:ea typeface="ヒラギノ角ゴ Pro W3" charset="0"/>
              </a:rPr>
              <a:t>Yeast and many bacteria are </a:t>
            </a:r>
            <a:r>
              <a:rPr lang="en-US" b="1" smtClean="0">
                <a:ea typeface="ヒラギノ角ゴ Pro W3" charset="0"/>
              </a:rPr>
              <a:t>facultative anaerobes</a:t>
            </a:r>
            <a:r>
              <a:rPr lang="en-US" smtClean="0">
                <a:ea typeface="ヒラギノ角ゴ Pro W3" charset="0"/>
              </a:rPr>
              <a:t>, meaning that they can survive using either fermentation or cellular respiration</a:t>
            </a:r>
          </a:p>
          <a:p>
            <a:pPr eaLnBrk="1" hangingPunct="1"/>
            <a:r>
              <a:rPr lang="en-US" smtClean="0">
                <a:ea typeface="ヒラギノ角ゴ Pro W3" charset="0"/>
              </a:rPr>
              <a:t>In a facultative anaerobe, pyruvate is a fork in the metabolic road that leads to two alternative catabolic routes</a:t>
            </a: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8PyruvateCatabolism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224" y="175978"/>
            <a:ext cx="7083552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9.18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5404" y="129238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5807" y="831971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Glycolysis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242" y="975907"/>
            <a:ext cx="129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CYTOSOL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541" y="1530475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2440" y="1979208"/>
            <a:ext cx="183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 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present: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Fermentation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1704" y="1945342"/>
            <a:ext cx="2036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present: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Aerobic cellular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  respiration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5743" y="3909607"/>
            <a:ext cx="1813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Ethanol,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lactate, or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other products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2459" y="3561264"/>
            <a:ext cx="218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MITOCHONDRION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1359" y="39168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Acetyl CoA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9827" y="4700032"/>
            <a:ext cx="96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7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295788"/>
            <a:ext cx="8534400" cy="5122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9D002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ヒラギノ角ゴ Pro W3" charset="0"/>
              </a:rPr>
              <a:t>The Evolutionary Significance of Glycolysis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5924" y="1275187"/>
            <a:ext cx="8531450" cy="3646191"/>
          </a:xfrm>
        </p:spPr>
        <p:txBody>
          <a:bodyPr rIns="0"/>
          <a:lstStyle/>
          <a:p>
            <a:pPr eaLnBrk="1" hangingPunct="1"/>
            <a:r>
              <a:rPr lang="en-US" smtClean="0">
                <a:ea typeface="ヒラギノ角ゴ Pro W3" charset="0"/>
              </a:rPr>
              <a:t>Ancient prokaryotes are thought to have used glycolysis long before there was oxygen in the atmosphere</a:t>
            </a:r>
          </a:p>
          <a:p>
            <a:pPr eaLnBrk="1" hangingPunct="1"/>
            <a:r>
              <a:rPr lang="en-US" smtClean="0">
                <a:ea typeface="ヒラギノ角ゴ Pro W3" charset="0"/>
              </a:rPr>
              <a:t>Very little O</a:t>
            </a:r>
            <a:r>
              <a:rPr lang="en-US" baseline="-25000" smtClean="0">
                <a:ea typeface="ヒラギノ角ゴ Pro W3" charset="0"/>
              </a:rPr>
              <a:t>2</a:t>
            </a:r>
            <a:r>
              <a:rPr lang="en-US" smtClean="0">
                <a:ea typeface="ヒラギノ角ゴ Pro W3" charset="0"/>
              </a:rPr>
              <a:t> was available in the atmosphere until about 2.7 billion years ago, so early prokaryotes likely used only glycolysis to generate ATP</a:t>
            </a:r>
          </a:p>
          <a:p>
            <a:pPr eaLnBrk="1" hangingPunct="1"/>
            <a:r>
              <a:rPr lang="en-US" smtClean="0">
                <a:ea typeface="ヒラギノ角ゴ Pro W3" charset="0"/>
              </a:rPr>
              <a:t>Glycolysis is a very ancient process</a:t>
            </a:r>
            <a:endParaRPr lang="en-US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5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Versatility of Catabolism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Catabolic pathways funnel electrons from many kinds of organic molecules into cellular respiration</a:t>
            </a:r>
          </a:p>
          <a:p>
            <a:r>
              <a:rPr lang="en-US" smtClean="0"/>
              <a:t>Glycolysis accepts a wide range of carbohydrates</a:t>
            </a:r>
          </a:p>
          <a:p>
            <a:r>
              <a:rPr lang="en-US" smtClean="0"/>
              <a:t>Proteins must be digested to amino acids; amino groups can feed glycolysis or the citric acid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35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Fats are digested to glycerol (used in glycolysis) and fatty acids (used in generating acetyl CoA) </a:t>
            </a:r>
          </a:p>
          <a:p>
            <a:r>
              <a:rPr lang="en-US" dirty="0" smtClean="0"/>
              <a:t>Fatty acids are broken down by </a:t>
            </a:r>
            <a:r>
              <a:rPr lang="en-US" b="1" dirty="0" smtClean="0"/>
              <a:t>beta oxidation</a:t>
            </a:r>
            <a:r>
              <a:rPr lang="en-US" dirty="0" smtClean="0"/>
              <a:t> and yield acetyl CoA</a:t>
            </a:r>
          </a:p>
          <a:p>
            <a:r>
              <a:rPr lang="en-US" dirty="0" smtClean="0"/>
              <a:t>An oxidized gram of fat produces more than twice as much ATP as an oxidized gram of carbohydrate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27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9Catabolism_5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12" y="210312"/>
            <a:ext cx="7808976" cy="643737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>
            <a:off x="4925780" y="2989771"/>
            <a:ext cx="243120" cy="243120"/>
          </a:xfrm>
          <a:prstGeom prst="ellipse">
            <a:avLst/>
          </a:prstGeom>
          <a:solidFill>
            <a:srgbClr val="FFDC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9.19-5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2558" y="237016"/>
            <a:ext cx="1210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8008" y="237016"/>
            <a:ext cx="1994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Carbohydrates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4058" y="237016"/>
            <a:ext cx="71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Fats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2408" y="954566"/>
            <a:ext cx="982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Amino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acids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7492" y="960916"/>
            <a:ext cx="105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Sugars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3183" y="954566"/>
            <a:ext cx="1211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Glycerol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8618" y="954566"/>
            <a:ext cx="840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Fatty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acids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0192" y="1843566"/>
            <a:ext cx="179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</a:t>
            </a:r>
            <a:endParaRPr lang="en-US" sz="20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7187" y="2167416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4585" y="2935766"/>
            <a:ext cx="20697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6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Glyceraldehyde 3-</a:t>
            </a:r>
            <a:endParaRPr lang="en-US" sz="16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8945" y="2935766"/>
            <a:ext cx="3219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65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65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7784" y="3589816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565" y="4440716"/>
            <a:ext cx="1543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Acetyl CoA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3974" y="5329716"/>
            <a:ext cx="1053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  <a:endParaRPr lang="en-US" sz="20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7589" y="5437666"/>
            <a:ext cx="2749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OXIDATIVE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PHOSPHORYLATION</a:t>
            </a:r>
            <a:endParaRPr lang="en-US" sz="20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300" y="3536903"/>
            <a:ext cx="650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20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2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Biosynthesis (Anabolic Pathways)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body uses small molecules to build other substances</a:t>
            </a:r>
          </a:p>
          <a:p>
            <a:r>
              <a:rPr lang="en-US" smtClean="0"/>
              <a:t>These small molecules may come directly from food, from glycolysis, or from the citric acid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3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Regulation of Cellular Respiration via Feedback Mechanisms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inhibition is the most common mechanism for metabolic control</a:t>
            </a:r>
          </a:p>
          <a:p>
            <a:r>
              <a:rPr lang="en-US" dirty="0" smtClean="0"/>
              <a:t>If ATP concentration begins to drop, respiration speeds up; when there is plenty of ATP, respiration slows down</a:t>
            </a:r>
          </a:p>
        </p:txBody>
      </p:sp>
    </p:spTree>
    <p:extLst>
      <p:ext uri="{BB962C8B-B14F-4D97-AF65-F5344CB8AC3E}">
        <p14:creationId xmlns:p14="http://schemas.microsoft.com/office/powerpoint/2010/main" xmlns="" val="3348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02EcosystemRecycling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2392" y="624840"/>
            <a:ext cx="5919216" cy="560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9.2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2337" y="627698"/>
            <a:ext cx="966931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Light</a:t>
            </a:r>
          </a:p>
          <a:p>
            <a:pPr algn="just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3091" y="2507297"/>
            <a:ext cx="1313693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Organic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molecules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9438" y="2617365"/>
            <a:ext cx="4498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8422" y="2606783"/>
            <a:ext cx="6165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4807" y="2606785"/>
            <a:ext cx="6165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8306" y="2632185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2506" y="2174981"/>
            <a:ext cx="1903398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Photosynthesis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chloroplasts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349" y="2886181"/>
            <a:ext cx="2288419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Cellular respiration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mitochondria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3951" y="1393931"/>
            <a:ext cx="16340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ECOSYSTEM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8118" y="4784831"/>
            <a:ext cx="222368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 powers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most cellular work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168" y="4924531"/>
            <a:ext cx="62502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6621" y="5610331"/>
            <a:ext cx="966931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Heat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7906" y="2644885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7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UN11Summary_C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4" y="2508504"/>
            <a:ext cx="8546592" cy="1840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9</a:t>
            </a:r>
            <a:r>
              <a:rPr lang="en-US" dirty="0" smtClean="0"/>
              <a:t>.UN11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264" y="2448764"/>
            <a:ext cx="9924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9069" y="2438329"/>
            <a:ext cx="12167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Outputs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704" y="3350616"/>
            <a:ext cx="12472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0932" y="3351038"/>
            <a:ext cx="15469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Pyruvate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4504" y="3351461"/>
            <a:ext cx="3344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3113" y="3351883"/>
            <a:ext cx="3344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1689" y="3384872"/>
            <a:ext cx="341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298" y="3385295"/>
            <a:ext cx="3419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910" y="3319739"/>
            <a:ext cx="1073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2683" y="3331015"/>
            <a:ext cx="771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3421" y="2994914"/>
            <a:ext cx="18709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1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</a:t>
            </a:r>
          </a:p>
        </p:txBody>
      </p:sp>
    </p:spTree>
    <p:extLst>
      <p:ext uri="{BB962C8B-B14F-4D97-AF65-F5344CB8AC3E}">
        <p14:creationId xmlns:p14="http://schemas.microsoft.com/office/powerpoint/2010/main" xmlns="" val="8097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UN12Summary_C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4" y="1941576"/>
            <a:ext cx="8546592" cy="2974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9</a:t>
            </a:r>
            <a:r>
              <a:rPr lang="en-US" dirty="0" smtClean="0"/>
              <a:t>.UN12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81291" y="1884272"/>
            <a:ext cx="87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7364" y="1884693"/>
            <a:ext cx="106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Outputs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1529" y="3090081"/>
            <a:ext cx="96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149" y="2753136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Pyruvate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2876" y="276441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Acetyl CoA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8449" y="3275045"/>
            <a:ext cx="181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Oxaloacetate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4722" y="280867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4074" y="36558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4726" y="364539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4934" y="282079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6184" y="3635383"/>
            <a:ext cx="89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98480" y="2821638"/>
            <a:ext cx="85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8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4540" y="2800348"/>
            <a:ext cx="62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800" b="1" baseline="-25000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9608" y="3636647"/>
            <a:ext cx="61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800" b="1" baseline="-25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1591733" y="2963333"/>
            <a:ext cx="541867" cy="42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9405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UN13Summary_C4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4" y="454152"/>
            <a:ext cx="8546592" cy="5949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9</a:t>
            </a:r>
            <a:r>
              <a:rPr lang="en-US" dirty="0" smtClean="0"/>
              <a:t>.UN13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74233" y="3246967"/>
            <a:ext cx="783167" cy="499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104786" y="1287216"/>
            <a:ext cx="2236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INTERMEMBRANE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551" y="252517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 complex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electron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carriers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8899" y="2189069"/>
            <a:ext cx="44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2564" y="1679280"/>
            <a:ext cx="44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9315" y="1451735"/>
            <a:ext cx="44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9186" y="4817380"/>
            <a:ext cx="139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18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½ 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5155" y="4817802"/>
            <a:ext cx="61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7367" y="561068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MITOCHONDRIAL MATRIX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847" y="5893344"/>
            <a:ext cx="348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(carrying electrons from food)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3579" y="5535530"/>
            <a:ext cx="85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0551" y="5503384"/>
            <a:ext cx="7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8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7152" y="4971881"/>
            <a:ext cx="89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0370" y="4082145"/>
            <a:ext cx="284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I</a:t>
            </a:r>
            <a:endParaRPr lang="en-US" sz="2000" b="1" baseline="-25000" dirty="0" smtClean="0">
              <a:solidFill>
                <a:srgbClr val="FFFFFF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7418" y="4592778"/>
            <a:ext cx="384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II</a:t>
            </a:r>
            <a:endParaRPr lang="en-US" sz="2000" b="1" baseline="-25000" dirty="0" smtClean="0">
              <a:solidFill>
                <a:srgbClr val="FFFFFF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0025" y="3963577"/>
            <a:ext cx="484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III</a:t>
            </a:r>
            <a:endParaRPr lang="en-US" sz="2000" b="1" baseline="-25000" dirty="0" smtClean="0">
              <a:solidFill>
                <a:srgbClr val="FFFFFF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3855" y="3464643"/>
            <a:ext cx="46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 smtClean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IV</a:t>
            </a:r>
            <a:endParaRPr lang="en-US" sz="2000" b="1" baseline="-25000" dirty="0" smtClean="0">
              <a:solidFill>
                <a:srgbClr val="FFFFFF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5102" y="2368655"/>
            <a:ext cx="910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200" b="1" dirty="0" err="1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Cyt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2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2200" b="1" i="1" baseline="-25000" dirty="0" smtClean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1367" y="3617466"/>
            <a:ext cx="404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Q</a:t>
            </a:r>
            <a:endParaRPr lang="en-US" sz="2200" b="1" baseline="-25000" dirty="0" smtClean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51128" y="49531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FAD</a:t>
            </a:r>
            <a:endParaRPr lang="en-US" sz="1800" b="1" baseline="-25000" dirty="0" smtClean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2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uni\Desktop\236cellrespirat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847" y="0"/>
            <a:ext cx="72063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295788"/>
            <a:ext cx="8534400" cy="596446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9D002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ヒラギノ角ゴ Pro W3" charset="0"/>
              </a:rPr>
              <a:t>Catabolic Pathways and Production of ATP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5924" y="908159"/>
            <a:ext cx="8372599" cy="4282966"/>
          </a:xfrm>
        </p:spPr>
        <p:txBody>
          <a:bodyPr rIns="0"/>
          <a:lstStyle/>
          <a:p>
            <a:pPr indent="-350838" eaLnBrk="1" hangingPunct="1">
              <a:buNone/>
            </a:pPr>
            <a:endParaRPr lang="en-US" dirty="0" smtClean="0">
              <a:ea typeface="ヒラギノ角ゴ Pro W3" charset="0"/>
            </a:endParaRPr>
          </a:p>
          <a:p>
            <a:pPr indent="-350838" eaLnBrk="1" hangingPunct="1"/>
            <a:r>
              <a:rPr lang="en-US" b="1" dirty="0" smtClean="0">
                <a:ea typeface="ヒラギノ角ゴ Pro W3" charset="0"/>
              </a:rPr>
              <a:t>Fermentation </a:t>
            </a:r>
            <a:r>
              <a:rPr lang="en-US" dirty="0" smtClean="0">
                <a:ea typeface="ヒラギノ角ゴ Pro W3" charset="0"/>
              </a:rPr>
              <a:t>is a partial degradation of sugars that occurs without O</a:t>
            </a:r>
            <a:r>
              <a:rPr lang="en-US" baseline="-25000" dirty="0" smtClean="0">
                <a:ea typeface="ヒラギノ角ゴ Pro W3" charset="0"/>
              </a:rPr>
              <a:t>2</a:t>
            </a:r>
            <a:endParaRPr lang="en-US" dirty="0" smtClean="0">
              <a:ea typeface="ヒラギノ角ゴ Pro W3" charset="0"/>
            </a:endParaRPr>
          </a:p>
          <a:p>
            <a:pPr indent="-350838" eaLnBrk="1" hangingPunct="1"/>
            <a:r>
              <a:rPr lang="en-US" b="1" dirty="0" smtClean="0">
                <a:ea typeface="ヒラギノ角ゴ Pro W3" charset="0"/>
              </a:rPr>
              <a:t>Aerobic respiration </a:t>
            </a:r>
            <a:r>
              <a:rPr lang="en-US" dirty="0" smtClean="0">
                <a:ea typeface="ヒラギノ角ゴ Pro W3" charset="0"/>
              </a:rPr>
              <a:t>consumes organic molecules and O</a:t>
            </a:r>
            <a:r>
              <a:rPr lang="en-US" baseline="-25000" dirty="0" smtClean="0">
                <a:ea typeface="ヒラギノ角ゴ Pro W3" charset="0"/>
              </a:rPr>
              <a:t>2</a:t>
            </a:r>
            <a:r>
              <a:rPr lang="en-US" dirty="0" smtClean="0">
                <a:ea typeface="ヒラギノ角ゴ Pro W3" charset="0"/>
              </a:rPr>
              <a:t> and yields ATP</a:t>
            </a:r>
          </a:p>
          <a:p>
            <a:pPr indent="-350838"/>
            <a:r>
              <a:rPr lang="en-US" b="1" dirty="0" smtClean="0">
                <a:ea typeface="ヒラギノ角ゴ Pro W3" charset="0"/>
              </a:rPr>
              <a:t>Anaerobic respiration </a:t>
            </a:r>
            <a:r>
              <a:rPr lang="en-US" dirty="0" smtClean="0">
                <a:ea typeface="ヒラギノ角ゴ Pro W3" charset="0"/>
              </a:rPr>
              <a:t>is similar to aerobic respiration but consumes compounds other</a:t>
            </a:r>
            <a:br>
              <a:rPr lang="en-US" dirty="0" smtClean="0">
                <a:ea typeface="ヒラギノ角ゴ Pro W3" charset="0"/>
              </a:rPr>
            </a:br>
            <a:r>
              <a:rPr lang="en-US" dirty="0" smtClean="0">
                <a:ea typeface="ヒラギノ角ゴ Pro W3" charset="0"/>
              </a:rPr>
              <a:t>than O</a:t>
            </a:r>
            <a:r>
              <a:rPr lang="en-US" baseline="-25000" dirty="0" smtClean="0">
                <a:ea typeface="ヒラギノ角ゴ Pro W3" charset="0"/>
              </a:rPr>
              <a:t>2 </a:t>
            </a:r>
            <a:r>
              <a:rPr lang="en-US" dirty="0" err="1" smtClean="0">
                <a:ea typeface="ヒラギノ角ゴ Pro W3" charset="0"/>
              </a:rPr>
              <a:t>e.g</a:t>
            </a:r>
            <a:r>
              <a:rPr lang="en-US" dirty="0" smtClean="0">
                <a:ea typeface="ヒラギノ角ゴ Pro W3" charset="0"/>
              </a:rPr>
              <a:t> </a:t>
            </a:r>
            <a:r>
              <a:rPr lang="en-US" dirty="0" err="1" smtClean="0">
                <a:ea typeface="ヒラギノ角ゴ Pro W3" charset="0"/>
              </a:rPr>
              <a:t>sulphate</a:t>
            </a:r>
            <a:r>
              <a:rPr lang="en-US" dirty="0" smtClean="0">
                <a:ea typeface="ヒラギノ角ゴ Pro W3" charset="0"/>
              </a:rPr>
              <a:t> </a:t>
            </a:r>
            <a:endParaRPr lang="en-US" dirty="0">
              <a:ea typeface="ヒラギノ角ゴ Pro W3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5893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97" y="1272910"/>
            <a:ext cx="8499249" cy="374228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ヒラギノ角ゴ Pro W3" charset="0"/>
              </a:rPr>
              <a:t>Cellular respiration </a:t>
            </a:r>
            <a:r>
              <a:rPr lang="en-US" dirty="0" smtClean="0">
                <a:ea typeface="ヒラギノ角ゴ Pro W3" charset="0"/>
              </a:rPr>
              <a:t>includes both aerobic and anaerobic respiration but is often used to refer to aerobic respiration</a:t>
            </a:r>
          </a:p>
          <a:p>
            <a:pPr eaLnBrk="1" hangingPunct="1"/>
            <a:r>
              <a:rPr lang="en-US" dirty="0" smtClean="0">
                <a:ea typeface="ヒラギノ角ゴ Pro W3" charset="0"/>
              </a:rPr>
              <a:t>Although carbohydrates, fats, and proteins are all consumed as fuel, it is helpful to trace cellular respiration with the sugar glucose</a:t>
            </a:r>
          </a:p>
          <a:p>
            <a:pPr>
              <a:buNone/>
            </a:pPr>
            <a:r>
              <a:rPr lang="en-US" dirty="0" smtClean="0">
                <a:ea typeface="ヒラギノ角ゴ Pro W3" charset="0"/>
              </a:rPr>
              <a:t>   </a:t>
            </a:r>
            <a:r>
              <a:rPr lang="en-US" sz="2400" dirty="0" smtClean="0">
                <a:ea typeface="ヒラギノ角ゴ Pro W3" charset="0"/>
              </a:rPr>
              <a:t>C</a:t>
            </a:r>
            <a:r>
              <a:rPr lang="en-US" sz="2400" baseline="-25000" dirty="0" smtClean="0">
                <a:ea typeface="ヒラギノ角ゴ Pro W3" charset="0"/>
              </a:rPr>
              <a:t>6</a:t>
            </a:r>
            <a:r>
              <a:rPr lang="en-US" sz="2400" dirty="0" smtClean="0">
                <a:ea typeface="ヒラギノ角ゴ Pro W3" charset="0"/>
              </a:rPr>
              <a:t>H</a:t>
            </a:r>
            <a:r>
              <a:rPr lang="en-US" sz="2400" baseline="-25000" dirty="0" smtClean="0">
                <a:ea typeface="ヒラギノ角ゴ Pro W3" charset="0"/>
              </a:rPr>
              <a:t>12</a:t>
            </a:r>
            <a:r>
              <a:rPr lang="en-US" sz="2400" dirty="0" smtClean="0">
                <a:ea typeface="ヒラギノ角ゴ Pro W3" charset="0"/>
              </a:rPr>
              <a:t>O</a:t>
            </a:r>
            <a:r>
              <a:rPr lang="en-US" sz="2400" baseline="-25000" dirty="0" smtClean="0">
                <a:ea typeface="ヒラギノ角ゴ Pro W3" charset="0"/>
              </a:rPr>
              <a:t>6</a:t>
            </a:r>
            <a:r>
              <a:rPr lang="en-US" sz="2400" dirty="0" smtClean="0">
                <a:ea typeface="ヒラギノ角ゴ Pro W3" charset="0"/>
              </a:rPr>
              <a:t> </a:t>
            </a:r>
            <a:r>
              <a:rPr lang="en-US" sz="2400" dirty="0" smtClean="0">
                <a:latin typeface="Symbol" panose="05050102010706020507" pitchFamily="18" charset="2"/>
                <a:ea typeface="ヒラギノ角ゴ Pro W3" charset="0"/>
                <a:cs typeface="Symbol Std"/>
              </a:rPr>
              <a:t>+</a:t>
            </a:r>
            <a:r>
              <a:rPr lang="en-US" sz="2400" dirty="0" smtClean="0">
                <a:ea typeface="ヒラギノ角ゴ Pro W3" charset="0"/>
              </a:rPr>
              <a:t> 6 O</a:t>
            </a:r>
            <a:r>
              <a:rPr lang="en-US" sz="2400" baseline="-25000" dirty="0" smtClean="0">
                <a:ea typeface="ヒラギノ角ゴ Pro W3" charset="0"/>
              </a:rPr>
              <a:t>2</a:t>
            </a:r>
            <a:r>
              <a:rPr lang="en-US" sz="2400" dirty="0" smtClean="0">
                <a:ea typeface="ヒラギノ角ゴ Pro W3" charset="0"/>
              </a:rPr>
              <a:t> </a:t>
            </a:r>
            <a:r>
              <a:rPr lang="en-US" sz="2400" dirty="0" smtClean="0">
                <a:latin typeface="Symbol Std"/>
                <a:ea typeface="ヒラギノ角ゴ Pro W3" charset="0"/>
                <a:cs typeface="Symbol Std"/>
                <a:sym typeface="Symbol" charset="0"/>
              </a:rPr>
              <a:t>→</a:t>
            </a:r>
            <a:r>
              <a:rPr lang="en-US" sz="2400" dirty="0" smtClean="0">
                <a:ea typeface="ヒラギノ角ゴ Pro W3" charset="0"/>
                <a:sym typeface="Symbol" charset="0"/>
              </a:rPr>
              <a:t> </a:t>
            </a:r>
            <a:r>
              <a:rPr lang="en-US" sz="2400" dirty="0" smtClean="0">
                <a:ea typeface="ヒラギノ角ゴ Pro W3" charset="0"/>
              </a:rPr>
              <a:t>6 CO</a:t>
            </a:r>
            <a:r>
              <a:rPr lang="en-US" sz="2400" baseline="-25000" dirty="0" smtClean="0">
                <a:ea typeface="ヒラギノ角ゴ Pro W3" charset="0"/>
              </a:rPr>
              <a:t>2</a:t>
            </a:r>
            <a:r>
              <a:rPr lang="en-US" sz="2400" dirty="0" smtClean="0">
                <a:ea typeface="ヒラギノ角ゴ Pro W3" charset="0"/>
              </a:rPr>
              <a:t> </a:t>
            </a:r>
            <a:r>
              <a:rPr lang="en-US" sz="2400" dirty="0">
                <a:latin typeface="Symbol" panose="05050102010706020507" pitchFamily="18" charset="2"/>
                <a:ea typeface="ヒラギノ角ゴ Pro W3" charset="0"/>
                <a:cs typeface="Symbol Std"/>
              </a:rPr>
              <a:t>+</a:t>
            </a:r>
            <a:r>
              <a:rPr lang="en-US" sz="2400" dirty="0" smtClean="0">
                <a:ea typeface="ヒラギノ角ゴ Pro W3" charset="0"/>
              </a:rPr>
              <a:t> 6 H</a:t>
            </a:r>
            <a:r>
              <a:rPr lang="en-US" sz="2400" baseline="-25000" dirty="0" smtClean="0">
                <a:ea typeface="ヒラギノ角ゴ Pro W3" charset="0"/>
              </a:rPr>
              <a:t>2</a:t>
            </a:r>
            <a:r>
              <a:rPr lang="en-US" sz="2400" dirty="0" smtClean="0">
                <a:ea typeface="ヒラギノ角ゴ Pro W3" charset="0"/>
              </a:rPr>
              <a:t>O </a:t>
            </a:r>
            <a:r>
              <a:rPr lang="en-US" sz="2400" dirty="0">
                <a:latin typeface="Symbol" panose="05050102010706020507" pitchFamily="18" charset="2"/>
                <a:ea typeface="ヒラギノ角ゴ Pro W3" charset="0"/>
                <a:cs typeface="Symbol Std"/>
              </a:rPr>
              <a:t>+</a:t>
            </a:r>
            <a:r>
              <a:rPr lang="en-US" sz="2400" dirty="0" smtClean="0">
                <a:ea typeface="ヒラギノ角ゴ Pro W3" charset="0"/>
              </a:rPr>
              <a:t> Energy (ATP </a:t>
            </a:r>
            <a:r>
              <a:rPr lang="en-US" sz="2400" dirty="0">
                <a:latin typeface="Symbol" panose="05050102010706020507" pitchFamily="18" charset="2"/>
                <a:ea typeface="ヒラギノ角ゴ Pro W3" charset="0"/>
                <a:cs typeface="Symbol Std"/>
              </a:rPr>
              <a:t>+</a:t>
            </a:r>
            <a:r>
              <a:rPr lang="en-US" sz="2400" dirty="0" smtClean="0">
                <a:ea typeface="ヒラギノ角ゴ Pro W3" charset="0"/>
              </a:rPr>
              <a:t> heat)</a:t>
            </a:r>
            <a:endParaRPr lang="en-US" sz="2400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5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Redox Reactions: Oxidation and Reduction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transfer of electrons during chemical reactions releases energy stored in organic molecules</a:t>
            </a:r>
          </a:p>
          <a:p>
            <a:r>
              <a:rPr lang="en-US" smtClean="0"/>
              <a:t>This released energy is ultimately used to synthesize ATP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20952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Principle of Redox</a:t>
            </a:r>
            <a:endParaRPr lang="en-US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reactions that transfer electrons between reactants are called oxidation-reduction reactions, or </a:t>
            </a:r>
            <a:r>
              <a:rPr lang="en-US" b="1" dirty="0" smtClean="0"/>
              <a:t>redox reactions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oxidation</a:t>
            </a:r>
            <a:r>
              <a:rPr lang="en-US" dirty="0" smtClean="0"/>
              <a:t>, a substance loses electrons,</a:t>
            </a:r>
            <a:br>
              <a:rPr lang="en-US" dirty="0" smtClean="0"/>
            </a:br>
            <a:r>
              <a:rPr lang="en-US" dirty="0" smtClean="0"/>
              <a:t>or is oxidized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reduction</a:t>
            </a:r>
            <a:r>
              <a:rPr lang="en-US" dirty="0" smtClean="0"/>
              <a:t>, a substance gains electrons, or is reduced (the amount of positive charge is reduced)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4017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UN01RedoxNaC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192" y="2621280"/>
            <a:ext cx="5309616" cy="1615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9</a:t>
            </a:r>
            <a:r>
              <a:rPr lang="en-US" dirty="0" smtClean="0"/>
              <a:t>.UN01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6893" y="2566906"/>
            <a:ext cx="22834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900" b="1" dirty="0" smtClean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becomes oxidized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900" b="1" dirty="0" smtClean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(loses electron)</a:t>
            </a:r>
            <a:endParaRPr lang="en-US" sz="1900" b="1" dirty="0">
              <a:solidFill>
                <a:srgbClr val="0093C5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6790" y="3576894"/>
            <a:ext cx="22565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900" b="1" dirty="0" smtClean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becomes reduced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900" b="1" dirty="0" smtClean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(gains electron)</a:t>
            </a:r>
            <a:endParaRPr lang="en-US" sz="1900" b="1" dirty="0">
              <a:solidFill>
                <a:srgbClr val="0093C5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5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4167</TotalTime>
  <Words>1759</Words>
  <Application>Microsoft Office PowerPoint</Application>
  <PresentationFormat>On-screen Show (4:3)</PresentationFormat>
  <Paragraphs>435</Paragraphs>
  <Slides>43</Slides>
  <Notes>39</Notes>
  <HiddenSlides>0</HiddenSlides>
  <MMClips>1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Campbell_10e_Lecture_Template</vt:lpstr>
      <vt:lpstr>1_Blank</vt:lpstr>
      <vt:lpstr>2_Blank</vt:lpstr>
      <vt:lpstr>3_Blank</vt:lpstr>
      <vt:lpstr>14_Blank</vt:lpstr>
      <vt:lpstr>31_Blank</vt:lpstr>
      <vt:lpstr>41_Blank</vt:lpstr>
      <vt:lpstr>71_Blank</vt:lpstr>
      <vt:lpstr>58_Blank</vt:lpstr>
      <vt:lpstr>61_Blank</vt:lpstr>
      <vt:lpstr>66_Blank</vt:lpstr>
      <vt:lpstr>74_Blank</vt:lpstr>
      <vt:lpstr>75_Blank</vt:lpstr>
      <vt:lpstr>76_Blank</vt:lpstr>
      <vt:lpstr>Slide 1</vt:lpstr>
      <vt:lpstr>Life Is Work</vt:lpstr>
      <vt:lpstr> </vt:lpstr>
      <vt:lpstr>Figure 9.2</vt:lpstr>
      <vt:lpstr>Catabolic Pathways and Production of ATP</vt:lpstr>
      <vt:lpstr> </vt:lpstr>
      <vt:lpstr>Redox Reactions: Oxidation and Reduction</vt:lpstr>
      <vt:lpstr>The Principle of Redox</vt:lpstr>
      <vt:lpstr>Figure 9.UN01</vt:lpstr>
      <vt:lpstr>Figure 9.UN02</vt:lpstr>
      <vt:lpstr>Oxidation of Organic Fuel Molecules During Cellular Respiration</vt:lpstr>
      <vt:lpstr>The Stages of Cellular Respiration: A Preview</vt:lpstr>
      <vt:lpstr>Figure 9.6-3</vt:lpstr>
      <vt:lpstr> </vt:lpstr>
      <vt:lpstr>Concept 9.2: Glycolysis harvests chemical energy by oxidizing glucose to pyruvate</vt:lpstr>
      <vt:lpstr>Oxidation of Pyruvate to Acetyl CoA</vt:lpstr>
      <vt:lpstr>Figure 9.11</vt:lpstr>
      <vt:lpstr>Figure 9.12-8</vt:lpstr>
      <vt:lpstr>Concept 9.4: During oxidative phosphorylation, chemiosmosis couples electron transport to ATP synthesis</vt:lpstr>
      <vt:lpstr>The Pathway of Electron Transport</vt:lpstr>
      <vt:lpstr>Figure 9.UN09</vt:lpstr>
      <vt:lpstr>An Accounting of ATP Production by Cellular Respiration</vt:lpstr>
      <vt:lpstr>Concept 9.5: Fermentation and anaerobic  respiration enable cells to produce ATP without the use of oxygen</vt:lpstr>
      <vt:lpstr> </vt:lpstr>
      <vt:lpstr>Types of Fermentation</vt:lpstr>
      <vt:lpstr> </vt:lpstr>
      <vt:lpstr>Figure 9.17</vt:lpstr>
      <vt:lpstr>Animation: Fermentation Overview</vt:lpstr>
      <vt:lpstr> </vt:lpstr>
      <vt:lpstr>Comparing Fermentation with Anaerobic and Aerobic Respiration</vt:lpstr>
      <vt:lpstr> </vt:lpstr>
      <vt:lpstr> </vt:lpstr>
      <vt:lpstr>Figure 9.18</vt:lpstr>
      <vt:lpstr>The Evolutionary Significance of Glycolysis</vt:lpstr>
      <vt:lpstr>The Versatility of Catabolism</vt:lpstr>
      <vt:lpstr> </vt:lpstr>
      <vt:lpstr>Figure 9.19-5</vt:lpstr>
      <vt:lpstr>Biosynthesis (Anabolic Pathways)</vt:lpstr>
      <vt:lpstr>Regulation of Cellular Respiration via Feedback Mechanisms</vt:lpstr>
      <vt:lpstr>Figure 9.UN11</vt:lpstr>
      <vt:lpstr>Figure 9.UN12</vt:lpstr>
      <vt:lpstr>Figure 9.UN13</vt:lpstr>
      <vt:lpstr>Slide 43</vt:lpstr>
    </vt:vector>
  </TitlesOfParts>
  <Company>Pearson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Suni</cp:lastModifiedBy>
  <cp:revision>462</cp:revision>
  <cp:lastPrinted>2005-03-24T12:52:04Z</cp:lastPrinted>
  <dcterms:created xsi:type="dcterms:W3CDTF">2010-10-31T21:38:30Z</dcterms:created>
  <dcterms:modified xsi:type="dcterms:W3CDTF">2015-02-28T20:43:10Z</dcterms:modified>
</cp:coreProperties>
</file>